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0" r:id="rId5"/>
    <p:sldId id="267" r:id="rId6"/>
    <p:sldId id="259" r:id="rId7"/>
    <p:sldId id="261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5"/>
    <p:restoredTop sz="94188"/>
  </p:normalViewPr>
  <p:slideViewPr>
    <p:cSldViewPr snapToGrid="0" snapToObjects="1">
      <p:cViewPr>
        <p:scale>
          <a:sx n="70" d="100"/>
          <a:sy n="70" d="100"/>
        </p:scale>
        <p:origin x="15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91FF-0F90-E941-BC00-95DCE5CC43F9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C0E62-1FBC-4E47-B822-EE428BDF5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A9EC-3C18-4B4F-9BAE-4E101602C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E1BEA-0B7D-1E4C-87B3-0C14B5B68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7C32-4B24-4446-B8BC-351F0638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7E0F-03A8-AC4E-9CD2-0130815DDECA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F93D9-5932-2C44-9E25-7CA54CAD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BF075-D41F-E244-A9F7-F8773CDE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D3F7-E6FB-9E42-8EFF-701E70A5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529E2-4F45-8F4D-8691-EF77AA3BA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A101-AE8F-6D43-840A-7202702D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2410-C078-024D-9D25-DFBC2EB43A12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306F-C73D-B047-84A8-D69EDD32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D1F02-E0FB-7348-AC4E-562548D2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C90E6-ACE7-7F46-A174-68F93F88F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C9E5F-DE44-554E-AD8D-27F9C136C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8DB1-3B01-3349-962B-370EC1B3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CA07-FD2A-9C49-97A6-B6942E94BBB8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F9A9B-AC5B-DF41-B8C5-7A52F278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B5DD-B314-F24D-BD33-B17D7E6F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AD54-6D65-EA49-A3A9-339E0A9D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4304-E837-5B40-926E-E1C1C8FB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285CD-6AE8-8444-A01D-9A2BA608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028B-2535-2348-AD07-28EAA9A75505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663E9-2251-A646-A342-5E520FB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44EF8-B170-CA46-BA3C-58B9FB21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9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DEBB-4D0A-FF47-98E6-B9B16545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DD372-2C7C-DA4E-AF6D-34417018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05078-BCB1-9749-8821-9062538A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7E01-9289-C04F-B1CD-6044E4956309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9D881-534C-2C46-BB8A-B55D3674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DE4C-5A20-E341-80DD-EB8F09D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7409-A36C-EF46-B716-7519335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EE29-3CC2-9147-B700-F87D00199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06016-1376-E345-8E34-D0488F592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29E1E-8855-9D49-B9AC-1E889F5B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D7EC-44BC-594F-827F-712FE26C4DFE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3AE1A-E90C-2E42-8FF4-62F758B4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5DA0E-2499-CC4A-B083-F9FE9D85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8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D85D-C84B-9243-A404-E7A18D81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3D5E0-D187-664A-BAE5-2DEAC6434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853D2-B9C1-B649-9139-D85963553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1599A-D8C3-5E49-9D82-7E67256C2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0D1D-D701-CE4E-AF29-D776E7B7D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94BBF-1872-824E-9901-4BA6ED47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5D13-A65E-534F-A6D7-3E4BA278D334}" type="datetime1">
              <a:rPr lang="en-CA" smtClean="0"/>
              <a:t>2021-12-19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DBEE5-1AFB-2741-8D7B-103E226A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34F4-49E5-8846-AA0F-BEC5FF4A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A415-BF34-BB45-84BB-FE6BC187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7F9A3-6888-4D4B-AC26-220259A1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F776A-0F86-C14F-9288-061A50299618}" type="datetime1">
              <a:rPr lang="en-CA" smtClean="0"/>
              <a:t>2021-12-19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C362F-814A-164B-B9A0-4C8054F2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13248-18E3-FF4C-8983-E727D6FD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4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1C8DF-700E-634F-ACF5-DF7A5040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24F1-5595-C448-B3D0-64AFE7BF1F2B}" type="datetime1">
              <a:rPr lang="en-CA" smtClean="0"/>
              <a:t>2021-12-19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534A1-D4E2-334F-8BC1-6CBDA1AE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71B2E-4E2B-294A-A30B-412F5E90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2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2835-1D8F-B544-B04C-2236A1BB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51FF-FD18-4C4D-B25D-FA31F050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7181-370D-B94A-A072-970EB345B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24D44-B3EC-BC4D-A24E-927FE3D6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50BB-5233-8346-B348-E7464A7B461C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A0FF3-C0CB-C84D-A448-4C1FAE9B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34BC8-3047-6E4E-974B-737C894C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6D27-7EFB-2E48-A06D-AD72752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F22B0-B911-E54B-AEA5-3E29BB177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56DF6-345F-C545-9F38-9C091890A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4AD10-0DEC-D44A-9A5E-5747A115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63F5-4FC9-3446-8D40-CCB786C9CB9D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6F69B-8EFE-8143-AC44-2701DC47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46DFC-CED0-FE4F-9329-FDBC9A49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580A9-E445-9F4E-B3AD-91B6E865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F5D78-F5E7-5F45-873B-C5BE9206D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7D761-3E1F-0C48-A60A-9006F3814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4C347-5230-774F-9A61-CFDA76FC3D82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8CE7-D3E2-264D-BCAC-21C98074F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CMStatistics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90889-A259-E34A-ABFE-11EB2EEA0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A160E-697D-FC4A-B53A-4FFB9EF6F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5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loor@uwo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22A3-11A9-FC45-B20B-FC5D6B8E7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 </a:t>
            </a:r>
            <a:r>
              <a:rPr lang="en-CA" dirty="0"/>
              <a:t>Correlations at the margins cannot be rescued by estimation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74F20-ACDB-9F44-8C93-2E092DAD3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 err="1"/>
              <a:t>Dep’t</a:t>
            </a:r>
            <a:r>
              <a:rPr lang="en-US" dirty="0"/>
              <a:t> of Biochemistry</a:t>
            </a:r>
          </a:p>
          <a:p>
            <a:r>
              <a:rPr lang="en-US" dirty="0"/>
              <a:t>U. Western Ontario</a:t>
            </a:r>
          </a:p>
          <a:p>
            <a:r>
              <a:rPr lang="en-US" dirty="0">
                <a:hlinkClick r:id="rId2"/>
              </a:rPr>
              <a:t>ggloor@uwo.ca</a:t>
            </a:r>
            <a:r>
              <a:rPr lang="en-US" dirty="0"/>
              <a:t> @</a:t>
            </a:r>
            <a:r>
              <a:rPr lang="en-US" dirty="0" err="1"/>
              <a:t>gbgloor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376E5-6D99-9D43-A347-293825BE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EEEA-4119-FE48-BCB2-066D4CBE174F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12D3D-7AB9-FA4F-939D-2C648F18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111666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               or       slope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198A2-142D-D44F-AACA-E8FD1F7E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7" y="1452875"/>
            <a:ext cx="5328669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36394D-A04F-BF44-9BB1-9D90013F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96" y="1452875"/>
            <a:ext cx="5304037" cy="504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9059231-0BA6-7449-BAA2-FE74FB3F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9927-5831-9A45-9C0D-04AFD0BC58DF}" type="datetime1">
              <a:rPr lang="en-CA" smtClean="0"/>
              <a:t>2021-12-19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8F115A-88E6-1F48-BB63-893A3093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131958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Dirichlet 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707" cy="4351338"/>
          </a:xfrm>
        </p:spPr>
        <p:txBody>
          <a:bodyPr/>
          <a:lstStyle/>
          <a:p>
            <a:r>
              <a:rPr lang="en-US" dirty="0"/>
              <a:t>Instantiated in ALDEx2</a:t>
            </a:r>
          </a:p>
          <a:p>
            <a:pPr lvl="1"/>
            <a:r>
              <a:rPr lang="en-US" dirty="0"/>
              <a:t>Helpful to reduce FP in DA</a:t>
            </a:r>
          </a:p>
          <a:p>
            <a:r>
              <a:rPr lang="en-US" dirty="0"/>
              <a:t>An option for </a:t>
            </a:r>
            <a:r>
              <a:rPr lang="en-US" dirty="0" err="1"/>
              <a:t>propr</a:t>
            </a:r>
            <a:r>
              <a:rPr lang="en-US" dirty="0"/>
              <a:t> package</a:t>
            </a:r>
          </a:p>
          <a:p>
            <a:endParaRPr lang="en-US" dirty="0"/>
          </a:p>
          <a:p>
            <a:r>
              <a:rPr lang="en-US" dirty="0"/>
              <a:t>Makes compositional correlation less sensitive</a:t>
            </a:r>
          </a:p>
          <a:p>
            <a:pPr lvl="1"/>
            <a:r>
              <a:rPr lang="en-US" dirty="0"/>
              <a:t>Introduces wide variation at low counts</a:t>
            </a:r>
          </a:p>
          <a:p>
            <a:pPr lvl="1"/>
            <a:r>
              <a:rPr lang="en-US" dirty="0"/>
              <a:t>Negative correlation bias makes this approach inviable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2DB56-0A3E-0D4E-ADC1-283CC190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998" y="1452875"/>
            <a:ext cx="5343802" cy="504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CFE7B-A0EA-7746-82B0-E398D454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D9DE-E2A8-8749-9AA9-F01C067F7BF5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B4CA-F9D5-7F4E-ACB2-6BB05C7B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337148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1066" cy="4351338"/>
          </a:xfrm>
        </p:spPr>
        <p:txBody>
          <a:bodyPr/>
          <a:lstStyle/>
          <a:p>
            <a:r>
              <a:rPr lang="en-US" dirty="0"/>
              <a:t>Counts with random noise are less affected than non-noisy data</a:t>
            </a:r>
          </a:p>
          <a:p>
            <a:r>
              <a:rPr lang="en-US" dirty="0"/>
              <a:t>Many true associations are invisible</a:t>
            </a:r>
          </a:p>
          <a:p>
            <a:r>
              <a:rPr lang="en-US" dirty="0"/>
              <a:t>Even high read counts are inaccessible at high ratios</a:t>
            </a:r>
          </a:p>
          <a:p>
            <a:r>
              <a:rPr lang="en-US" dirty="0"/>
              <a:t>Random sampling of the data by drawing from Dir distribution is not viable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2C9D3-67C3-F448-A001-2BD771DD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98" y="1135063"/>
            <a:ext cx="4914900" cy="504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68558-BC8A-5E45-B2DE-A510E30C7574}"/>
              </a:ext>
            </a:extLst>
          </p:cNvPr>
          <p:cNvSpPr txBox="1"/>
          <p:nvPr/>
        </p:nvSpPr>
        <p:spPr>
          <a:xfrm>
            <a:off x="8143922" y="612354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Angle (10x)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35A5F-D096-F940-89A4-25A3F0FB8E6D}"/>
              </a:ext>
            </a:extLst>
          </p:cNvPr>
          <p:cNvSpPr txBox="1"/>
          <p:nvPr/>
        </p:nvSpPr>
        <p:spPr>
          <a:xfrm rot="5400000">
            <a:off x="10456621" y="324433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Annulus minimum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A5159D-39DA-A54F-AFC2-65EC783B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E706-EB71-F240-B6F9-F85EBB201D74}" type="datetime1">
              <a:rPr lang="en-CA" smtClean="0"/>
              <a:t>2021-12-19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EF9F33-C8C1-4146-8594-962F43DF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91653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data are sausage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066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Microbiome	</a:t>
            </a:r>
          </a:p>
          <a:p>
            <a:r>
              <a:rPr lang="en-US" dirty="0"/>
              <a:t>transcriptome</a:t>
            </a:r>
          </a:p>
          <a:p>
            <a:r>
              <a:rPr lang="en-US" dirty="0"/>
              <a:t>Metagenome</a:t>
            </a:r>
          </a:p>
          <a:p>
            <a:endParaRPr lang="en-US" dirty="0"/>
          </a:p>
          <a:p>
            <a:r>
              <a:rPr lang="en-US" dirty="0"/>
              <a:t>Discrete random sample of the library which is a random sample of the environment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fig_1.pdf">
            <a:extLst>
              <a:ext uri="{FF2B5EF4-FFF2-40B4-BE49-F238E27FC236}">
                <a16:creationId xmlns:a16="http://schemas.microsoft.com/office/drawing/2014/main" id="{5A78EAA5-6A7B-A040-AEF6-F11DBF1BA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833" b="30506"/>
          <a:stretch/>
        </p:blipFill>
        <p:spPr>
          <a:xfrm>
            <a:off x="4306186" y="1558999"/>
            <a:ext cx="6560288" cy="47003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9D15A-1B16-2543-818F-E544669D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01EF-9DE4-9540-80C3-12E05313BBB1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1A47-CF67-314F-B0D6-AE3F4B7C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425632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8E50B8-7D7C-E049-8F69-670619DA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24" y="1134484"/>
            <a:ext cx="5358391" cy="5358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data are awful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Sparse</a:t>
            </a:r>
          </a:p>
          <a:p>
            <a:r>
              <a:rPr lang="en-US" dirty="0"/>
              <a:t>Variable</a:t>
            </a:r>
          </a:p>
          <a:p>
            <a:r>
              <a:rPr lang="en-US" dirty="0"/>
              <a:t>Discrete</a:t>
            </a:r>
          </a:p>
          <a:p>
            <a:r>
              <a:rPr lang="en-US" dirty="0"/>
              <a:t>Unpredictable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1DA30-4293-A941-8A08-D3EB19BE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96BB-2577-CF4D-A025-E42BB82FF91E}" type="datetime1">
              <a:rPr lang="en-CA" smtClean="0"/>
              <a:t>2021-12-19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9BC35-FA2D-F64D-A474-6B3CC442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416011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The lattice 							</a:t>
            </a:r>
            <a:r>
              <a:rPr lang="en-US" sz="2400" dirty="0"/>
              <a:t>(Lovell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74" y="1690688"/>
            <a:ext cx="5565085" cy="4351338"/>
          </a:xfrm>
        </p:spPr>
        <p:txBody>
          <a:bodyPr/>
          <a:lstStyle/>
          <a:p>
            <a:r>
              <a:rPr lang="en-US" dirty="0"/>
              <a:t>Association between two variables</a:t>
            </a:r>
          </a:p>
          <a:p>
            <a:r>
              <a:rPr lang="en-US" dirty="0"/>
              <a:t> Approximate constant sum</a:t>
            </a:r>
          </a:p>
          <a:p>
            <a:r>
              <a:rPr lang="en-US" dirty="0"/>
              <a:t>Choosing a representative annulus of non-0, but not high counts for the two features</a:t>
            </a:r>
          </a:p>
          <a:p>
            <a:pPr lvl="1"/>
            <a:r>
              <a:rPr lang="en-US" dirty="0"/>
              <a:t>In a region people </a:t>
            </a:r>
            <a:r>
              <a:rPr lang="en-US" i="1" dirty="0"/>
              <a:t>believe</a:t>
            </a:r>
            <a:r>
              <a:rPr lang="en-US" dirty="0"/>
              <a:t> there is enough data to be real</a:t>
            </a:r>
          </a:p>
          <a:p>
            <a:r>
              <a:rPr lang="en-US" dirty="0"/>
              <a:t>Annuli closer to 0 have more extreme edge effects and the reverse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E38FF-BF0B-AB49-8602-FF752331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97" y="1690688"/>
            <a:ext cx="4372944" cy="423941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F05EF-C01C-6547-A19F-4EB63270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80F0-50FF-7A4E-9498-550250A9AE86}" type="datetime1">
              <a:rPr lang="en-CA" smtClean="0"/>
              <a:t>2021-12-19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45A0F-14A2-8846-9C52-7B05762C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290490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ED62-0829-944D-B20A-CEFB55DA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lattice on the simplex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8B06-3000-5646-8731-5E3D255B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40" y="1884758"/>
            <a:ext cx="4380200" cy="4356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F2145A-83BE-D042-A802-4855CFD2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DEEB4-C077-844A-8BCA-32DAC06C2439}" type="datetime1">
              <a:rPr lang="en-CA" smtClean="0"/>
              <a:t>2021-12-19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1BA6C3-178F-6247-AF54-CBB0796F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8DE592-4D63-6D4E-90E6-146AA239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008" cy="4351338"/>
          </a:xfrm>
        </p:spPr>
        <p:txBody>
          <a:bodyPr/>
          <a:lstStyle/>
          <a:p>
            <a:r>
              <a:rPr lang="en-US" dirty="0"/>
              <a:t>Lovell used a 3 part lattice</a:t>
            </a:r>
          </a:p>
          <a:p>
            <a:r>
              <a:rPr lang="en-US" dirty="0"/>
              <a:t>Reduces to discrete points on the simplex </a:t>
            </a:r>
          </a:p>
          <a:p>
            <a:r>
              <a:rPr lang="en-US" dirty="0"/>
              <a:t>Used a single, constant third value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A5F97-1F1B-1D49-BCD7-C2FC5521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5140190" cy="18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b-association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Var(log(x/y))</a:t>
            </a:r>
          </a:p>
          <a:p>
            <a:endParaRPr lang="en-US" dirty="0"/>
          </a:p>
          <a:p>
            <a:r>
              <a:rPr lang="en-US" dirty="0"/>
              <a:t>Decompose into both slope and correlation of LR transformed data (</a:t>
            </a:r>
            <a:r>
              <a:rPr lang="en-US" dirty="0" err="1"/>
              <a:t>Erb</a:t>
            </a:r>
            <a:r>
              <a:rPr lang="en-US" dirty="0"/>
              <a:t>/</a:t>
            </a:r>
            <a:r>
              <a:rPr lang="en-US" dirty="0" err="1"/>
              <a:t>Egozcue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	= 1 + 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 – 2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1</a:t>
            </a:r>
            <a:r>
              <a:rPr lang="en-US" dirty="0"/>
              <a:t> r</a:t>
            </a:r>
          </a:p>
          <a:p>
            <a:pPr lvl="1"/>
            <a:r>
              <a:rPr lang="en-US" dirty="0"/>
              <a:t>Range from 0 to infinity (Lovell)</a:t>
            </a:r>
          </a:p>
          <a:p>
            <a:r>
              <a:rPr lang="en-US" dirty="0">
                <a:latin typeface="Symbol" pitchFamily="2" charset="2"/>
              </a:rPr>
              <a:t>r</a:t>
            </a:r>
            <a:r>
              <a:rPr lang="en-US" dirty="0"/>
              <a:t>	= 2r/(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1</a:t>
            </a:r>
            <a:r>
              <a:rPr lang="en-US" dirty="0"/>
              <a:t> + </a:t>
            </a:r>
            <a:r>
              <a:rPr lang="en-US" dirty="0">
                <a:latin typeface="Symbol" pitchFamily="2" charset="2"/>
              </a:rPr>
              <a:t>1/b</a:t>
            </a:r>
            <a:r>
              <a:rPr lang="en-US" baseline="-25000" dirty="0">
                <a:latin typeface="Symbol" pitchFamily="2" charset="2"/>
              </a:rPr>
              <a:t>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Range from -1 to 1 (</a:t>
            </a:r>
            <a:r>
              <a:rPr lang="en-US" dirty="0" err="1"/>
              <a:t>Erb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75311-9212-654C-A5B0-8F9B72FA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19144-2D4E-804D-BFC8-26D96AFDA268}" type="datetime1">
              <a:rPr lang="en-CA" smtClean="0"/>
              <a:t>2021-12-19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2F51F-3450-8D46-A214-8E465F49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371294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0DDD57-5277-9945-AF8A-73640E50C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861" r="43576"/>
          <a:stretch/>
        </p:blipFill>
        <p:spPr>
          <a:xfrm>
            <a:off x="1108365" y="3955104"/>
            <a:ext cx="6389714" cy="23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b-association is sensitive to lattice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03ECF-85E6-8A43-9816-2CFB4067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61" y="1567592"/>
            <a:ext cx="2462709" cy="2387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880E3-4771-6D41-9345-D7C2BD72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476" y="4090736"/>
            <a:ext cx="1233361" cy="149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5B117-EAE0-0A49-910B-E9448DBD8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274" y="4090736"/>
            <a:ext cx="654518" cy="1482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5DF89-51AF-8145-9901-D8568E168E04}"/>
              </a:ext>
            </a:extLst>
          </p:cNvPr>
          <p:cNvSpPr txBox="1"/>
          <p:nvPr/>
        </p:nvSpPr>
        <p:spPr>
          <a:xfrm>
            <a:off x="5157216" y="1956816"/>
            <a:ext cx="3528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through lattice from 0 to 45°</a:t>
            </a:r>
          </a:p>
          <a:p>
            <a:r>
              <a:rPr lang="en-US" dirty="0"/>
              <a:t>Measure </a:t>
            </a:r>
            <a:r>
              <a:rPr lang="en-US" dirty="0">
                <a:latin typeface="Symbol" pitchFamily="2" charset="2"/>
              </a:rPr>
              <a:t>r </a:t>
            </a:r>
            <a:r>
              <a:rPr lang="en-US" dirty="0"/>
              <a:t>correlation and slope</a:t>
            </a:r>
          </a:p>
          <a:p>
            <a:r>
              <a:rPr lang="en-US" dirty="0"/>
              <a:t>Will focus on 10:30 annulus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6C5A6-405C-6744-9727-F3B84833BFA2}"/>
              </a:ext>
            </a:extLst>
          </p:cNvPr>
          <p:cNvSpPr txBox="1"/>
          <p:nvPr/>
        </p:nvSpPr>
        <p:spPr>
          <a:xfrm>
            <a:off x="9463019" y="5993878"/>
            <a:ext cx="12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Lovell 2020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C25701B-DA79-4647-B0C0-1DB4A9B9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5513-D853-AA4B-8B66-C8E25CA57974}" type="datetime1">
              <a:rPr lang="en-CA" smtClean="0"/>
              <a:t>2021-12-19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B7BFCDA-F960-2146-907F-CAA65CC9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2905975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96DB-11D3-FB49-8C3C-89D02B19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Reproducing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51D41-5C2F-5641-AD93-6EBD3523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8" y="1945869"/>
            <a:ext cx="4372944" cy="423941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CF56B27F-6717-0745-B758-E2F4E31B5B69}"/>
              </a:ext>
            </a:extLst>
          </p:cNvPr>
          <p:cNvSpPr/>
          <p:nvPr/>
        </p:nvSpPr>
        <p:spPr>
          <a:xfrm>
            <a:off x="4770731" y="4369981"/>
            <a:ext cx="259492" cy="81554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1B758-8B66-994C-ADCF-01A41973DF27}"/>
              </a:ext>
            </a:extLst>
          </p:cNvPr>
          <p:cNvSpPr txBox="1"/>
          <p:nvPr/>
        </p:nvSpPr>
        <p:spPr>
          <a:xfrm>
            <a:off x="4969730" y="4642515"/>
            <a:ext cx="1126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0.1° : 15°</a:t>
            </a:r>
          </a:p>
          <a:p>
            <a:endParaRPr lang="en-US" dirty="0"/>
          </a:p>
          <a:p>
            <a:r>
              <a:rPr lang="en-US" dirty="0"/>
              <a:t>ratio from</a:t>
            </a:r>
          </a:p>
          <a:p>
            <a:r>
              <a:rPr lang="en-US" dirty="0"/>
              <a:t>~1/20 to</a:t>
            </a:r>
          </a:p>
          <a:p>
            <a:r>
              <a:rPr lang="en-US" dirty="0"/>
              <a:t>~1/4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597C6-5B36-214A-8CC4-FDB63D47B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472393" y="1826724"/>
            <a:ext cx="5266869" cy="421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7EFFE7-AC76-1543-A278-1CF1D3C8411C}"/>
              </a:ext>
            </a:extLst>
          </p:cNvPr>
          <p:cNvSpPr txBox="1"/>
          <p:nvPr/>
        </p:nvSpPr>
        <p:spPr>
          <a:xfrm>
            <a:off x="9463019" y="5993878"/>
            <a:ext cx="12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Lovell 2020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759C7F8-C589-EA46-BE2E-27B6EFD2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E18-7A6B-9940-AA29-D0D719877A9A}" type="datetime1">
              <a:rPr lang="en-CA" smtClean="0"/>
              <a:t>2021-12-19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9DEAAD8-B108-FE47-8956-2EFAD5D4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317255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7D2F-0E27-844B-BD54-6EE97769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F0222-0ED4-6944-84DD-8D6B8B19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in stochastic noise </a:t>
            </a:r>
          </a:p>
          <a:p>
            <a:pPr lvl="1"/>
            <a:r>
              <a:rPr lang="en-US" dirty="0"/>
              <a:t>Constrained random data</a:t>
            </a:r>
          </a:p>
          <a:p>
            <a:pPr lvl="1"/>
            <a:r>
              <a:rPr lang="en-US" dirty="0"/>
              <a:t>N = number of random features</a:t>
            </a:r>
          </a:p>
          <a:p>
            <a:pPr lvl="1"/>
            <a:r>
              <a:rPr lang="en-US" dirty="0"/>
              <a:t>More random features are better</a:t>
            </a:r>
          </a:p>
          <a:p>
            <a:pPr lvl="2"/>
            <a:r>
              <a:rPr lang="en-US" dirty="0" err="1"/>
              <a:t>runif</a:t>
            </a:r>
            <a:r>
              <a:rPr lang="en-US" dirty="0"/>
              <a:t>(100,5,125) </a:t>
            </a:r>
          </a:p>
          <a:p>
            <a:pPr lvl="2"/>
            <a:r>
              <a:rPr lang="en-US" dirty="0"/>
              <a:t>Proportion</a:t>
            </a:r>
          </a:p>
          <a:p>
            <a:pPr lvl="2"/>
            <a:r>
              <a:rPr lang="en-US" dirty="0"/>
              <a:t>Integer scaled to ~2000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7D82A-F32B-1B48-9D95-9EBAD1D7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90" y="1027906"/>
            <a:ext cx="5327778" cy="5040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F23F9E7-CC72-AE49-A6A2-5673A026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9C284-0466-3C4E-8822-99B878283C7B}" type="datetime1">
              <a:rPr lang="en-CA" smtClean="0"/>
              <a:t>2021-12-19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D28FFA-586D-7347-8426-4F393707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2021</a:t>
            </a:r>
          </a:p>
        </p:txBody>
      </p:sp>
    </p:spTree>
    <p:extLst>
      <p:ext uri="{BB962C8B-B14F-4D97-AF65-F5344CB8AC3E}">
        <p14:creationId xmlns:p14="http://schemas.microsoft.com/office/powerpoint/2010/main" val="124375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398</Words>
  <Application>Microsoft Macintosh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Office Theme</vt:lpstr>
      <vt:lpstr> Correlations at the margins cannot be rescued by estimation</vt:lpstr>
      <vt:lpstr>Count data are sausage</vt:lpstr>
      <vt:lpstr>Count data are awful</vt:lpstr>
      <vt:lpstr>The lattice        (Lovell 2020)</vt:lpstr>
      <vt:lpstr>The lattice on the simplex</vt:lpstr>
      <vt:lpstr>b-association measures</vt:lpstr>
      <vt:lpstr>b-association is sensitive to lattice slope</vt:lpstr>
      <vt:lpstr>Reproducing the plot</vt:lpstr>
      <vt:lpstr>But what about noise?</vt:lpstr>
      <vt:lpstr>correlation                or       slope</vt:lpstr>
      <vt:lpstr>Dirichlet random sampling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9</cp:revision>
  <dcterms:created xsi:type="dcterms:W3CDTF">2021-12-16T16:16:01Z</dcterms:created>
  <dcterms:modified xsi:type="dcterms:W3CDTF">2021-12-19T16:57:29Z</dcterms:modified>
</cp:coreProperties>
</file>